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varScale="1">
        <p:scale>
          <a:sx n="85" d="100"/>
          <a:sy n="85" d="100"/>
        </p:scale>
        <p:origin x="2952"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17/4/2021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17/4/2021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17/4/2021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17/4/2021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17/4/2021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17/4/2021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17/4/2021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17/4/2021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17/4/2021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17/4/2021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17/4/2021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 TextBox"/>
          <p:cNvSpPr txBox="1"/>
          <p:nvPr/>
        </p:nvSpPr>
        <p:spPr>
          <a:xfrm>
            <a:off x="1313094" y="2144845"/>
            <a:ext cx="4459056" cy="1338828"/>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 με την επωνυμία </a:t>
            </a:r>
            <a:r>
              <a:rPr lang="el-GR" sz="675" dirty="0" smtClean="0">
                <a:solidFill>
                  <a:srgbClr val="002060"/>
                </a:solidFill>
                <a:latin typeface="Verdana" pitchFamily="34" charset="0"/>
                <a:ea typeface="Verdana" pitchFamily="34" charset="0"/>
                <a:cs typeface="Verdana" pitchFamily="34" charset="0"/>
              </a:rPr>
              <a:t>ΠΕΛΑΓΙΔΟΥ ΣΟΦΙΑ που </a:t>
            </a:r>
            <a:r>
              <a:rPr lang="el-GR" sz="675" dirty="0">
                <a:solidFill>
                  <a:srgbClr val="002060"/>
                </a:solidFill>
                <a:latin typeface="Verdana" pitchFamily="34" charset="0"/>
                <a:ea typeface="Verdana" pitchFamily="34" charset="0"/>
                <a:cs typeface="Verdana" pitchFamily="34" charset="0"/>
              </a:rPr>
              <a:t>εδρεύει στην Π</a:t>
            </a:r>
            <a:r>
              <a:rPr lang="el-GR" sz="675" dirty="0" smtClean="0">
                <a:solidFill>
                  <a:srgbClr val="002060"/>
                </a:solidFill>
                <a:latin typeface="Verdana" pitchFamily="34" charset="0"/>
                <a:ea typeface="Verdana" pitchFamily="34" charset="0"/>
                <a:cs typeface="Verdana" pitchFamily="34" charset="0"/>
              </a:rPr>
              <a:t>εριφέρεια Δυτικής Μακεδονίας,</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εντάχθηκε στη Δράση «Ενίσχυση Μικρών και </a:t>
            </a:r>
            <a:r>
              <a:rPr lang="el-GR" sz="675" dirty="0">
                <a:solidFill>
                  <a:srgbClr val="002060"/>
                </a:solidFill>
                <a:latin typeface="Verdana" pitchFamily="34" charset="0"/>
                <a:ea typeface="Verdana" pitchFamily="34" charset="0"/>
                <a:cs typeface="Verdana" pitchFamily="34" charset="0"/>
              </a:rPr>
              <a:t>Π</a:t>
            </a:r>
            <a:r>
              <a:rPr lang="el-GR" sz="675" dirty="0" smtClean="0">
                <a:solidFill>
                  <a:srgbClr val="002060"/>
                </a:solidFill>
                <a:latin typeface="Verdana" pitchFamily="34" charset="0"/>
                <a:ea typeface="Verdana" pitchFamily="34" charset="0"/>
                <a:cs typeface="Verdana" pitchFamily="34" charset="0"/>
              </a:rPr>
              <a:t>ολύ </a:t>
            </a:r>
            <a:r>
              <a:rPr lang="el-GR" sz="675" dirty="0">
                <a:solidFill>
                  <a:srgbClr val="002060"/>
                </a:solidFill>
                <a:latin typeface="Verdana" pitchFamily="34" charset="0"/>
                <a:ea typeface="Verdana" pitchFamily="34" charset="0"/>
                <a:cs typeface="Verdana" pitchFamily="34" charset="0"/>
              </a:rPr>
              <a:t>Μ</a:t>
            </a:r>
            <a:r>
              <a:rPr lang="el-GR" sz="675" dirty="0" smtClean="0">
                <a:solidFill>
                  <a:srgbClr val="002060"/>
                </a:solidFill>
                <a:latin typeface="Verdana" pitchFamily="34" charset="0"/>
                <a:ea typeface="Verdana" pitchFamily="34" charset="0"/>
                <a:cs typeface="Verdana" pitchFamily="34" charset="0"/>
              </a:rPr>
              <a:t>ικρών </a:t>
            </a:r>
            <a:r>
              <a:rPr lang="el-GR" sz="675" dirty="0">
                <a:solidFill>
                  <a:srgbClr val="002060"/>
                </a:solidFill>
                <a:latin typeface="Verdana" pitchFamily="34" charset="0"/>
                <a:ea typeface="Verdana" pitchFamily="34" charset="0"/>
                <a:cs typeface="Verdana" pitchFamily="34" charset="0"/>
              </a:rPr>
              <a:t>Ε</a:t>
            </a:r>
            <a:r>
              <a:rPr lang="el-GR" sz="675" dirty="0" smtClean="0">
                <a:solidFill>
                  <a:srgbClr val="002060"/>
                </a:solidFill>
                <a:latin typeface="Verdana" pitchFamily="34" charset="0"/>
                <a:ea typeface="Verdana" pitchFamily="34" charset="0"/>
                <a:cs typeface="Verdana" pitchFamily="34" charset="0"/>
              </a:rPr>
              <a:t>πιχειρήσεων </a:t>
            </a:r>
            <a:r>
              <a:rPr lang="el-GR" sz="675" dirty="0">
                <a:solidFill>
                  <a:srgbClr val="002060"/>
                </a:solidFill>
                <a:latin typeface="Verdana" pitchFamily="34" charset="0"/>
                <a:ea typeface="Verdana" pitchFamily="34" charset="0"/>
                <a:cs typeface="Verdana" pitchFamily="34" charset="0"/>
              </a:rPr>
              <a:t>που επλήγησαν από </a:t>
            </a:r>
            <a:r>
              <a:rPr lang="el-GR" sz="675" dirty="0" smtClean="0">
                <a:solidFill>
                  <a:srgbClr val="002060"/>
                </a:solidFill>
                <a:latin typeface="Verdana" pitchFamily="34" charset="0"/>
                <a:ea typeface="Verdana" pitchFamily="34" charset="0"/>
                <a:cs typeface="Verdana" pitchFamily="34" charset="0"/>
              </a:rPr>
              <a:t>την πανδημία </a:t>
            </a:r>
            <a:r>
              <a:rPr lang="el-GR" sz="675" dirty="0">
                <a:solidFill>
                  <a:srgbClr val="002060"/>
                </a:solidFill>
                <a:latin typeface="Verdana" pitchFamily="34" charset="0"/>
                <a:ea typeface="Verdana" pitchFamily="34" charset="0"/>
                <a:cs typeface="Verdana" pitchFamily="34" charset="0"/>
              </a:rPr>
              <a:t>Covid-19 </a:t>
            </a:r>
            <a:r>
              <a:rPr lang="el-GR" sz="675" dirty="0" smtClean="0">
                <a:solidFill>
                  <a:srgbClr val="002060"/>
                </a:solidFill>
                <a:latin typeface="Verdana" pitchFamily="34" charset="0"/>
                <a:ea typeface="Verdana" pitchFamily="34" charset="0"/>
                <a:cs typeface="Verdana" pitchFamily="34" charset="0"/>
              </a:rPr>
              <a:t>στην Δυτική Μακεδονία».</a:t>
            </a:r>
            <a:endParaRPr lang="en-US" sz="675" b="1" dirty="0" smtClean="0">
              <a:solidFill>
                <a:srgbClr val="002060"/>
              </a:solidFill>
              <a:latin typeface="Verdana" pitchFamily="34" charset="0"/>
              <a:ea typeface="Verdana" pitchFamily="34" charset="0"/>
              <a:cs typeface="Verdana" pitchFamily="34" charset="0"/>
            </a:endParaRPr>
          </a:p>
          <a:p>
            <a:pPr algn="just"/>
            <a:endParaRPr lang="el-GR" sz="675" dirty="0" smtClean="0">
              <a:solidFill>
                <a:srgbClr val="002060"/>
              </a:solidFill>
              <a:latin typeface="Verdana" pitchFamily="34" charset="0"/>
              <a:ea typeface="Verdana" pitchFamily="34" charset="0"/>
            </a:endParaRPr>
          </a:p>
          <a:p>
            <a:pPr algn="just"/>
            <a:r>
              <a:rPr lang="el-GR" sz="675" dirty="0" smtClean="0">
                <a:solidFill>
                  <a:srgbClr val="002060"/>
                </a:solidFill>
                <a:latin typeface="Verdana" pitchFamily="34" charset="0"/>
                <a:ea typeface="Verdana" pitchFamily="34" charset="0"/>
              </a:rPr>
              <a:t>Η Δράση στοχεύει στην παροχή ενίσχυσης των μικρών και πολύ μικρών επιχειρήσεων της Περιφέρειας Δυτικής Μακεδονίας με τη μορφή της μη επιστρεπτέας επιχορήγησης για τη διασφάλιση επαρκής ρευστότητας για την αντιμετώπιση των επιπτώσεων της πανδημίας </a:t>
            </a:r>
            <a:r>
              <a:rPr lang="en-US" sz="675" dirty="0" smtClean="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smtClean="0">
                <a:solidFill>
                  <a:srgbClr val="002060"/>
                </a:solidFill>
                <a:latin typeface="Verdana" pitchFamily="34" charset="0"/>
                <a:ea typeface="Verdana" pitchFamily="34" charset="0"/>
                <a:cs typeface="Verdana" pitchFamily="34" charset="0"/>
              </a:rPr>
              <a:t>Ο </a:t>
            </a:r>
            <a:r>
              <a:rPr lang="el-GR" sz="675" dirty="0">
                <a:solidFill>
                  <a:srgbClr val="002060"/>
                </a:solidFill>
                <a:latin typeface="Verdana" pitchFamily="34" charset="0"/>
                <a:ea typeface="Verdana" pitchFamily="34" charset="0"/>
                <a:cs typeface="Verdana" pitchFamily="34" charset="0"/>
              </a:rPr>
              <a:t>συνολικός προϋπολογισμός (100% Δημόσια </a:t>
            </a:r>
            <a:r>
              <a:rPr lang="el-GR" sz="675" dirty="0" smtClean="0">
                <a:solidFill>
                  <a:srgbClr val="002060"/>
                </a:solidFill>
                <a:latin typeface="Verdana" pitchFamily="34" charset="0"/>
                <a:ea typeface="Verdana" pitchFamily="34" charset="0"/>
                <a:cs typeface="Verdana" pitchFamily="34" charset="0"/>
              </a:rPr>
              <a:t>Δαπάνη) της </a:t>
            </a:r>
            <a:r>
              <a:rPr lang="el-GR" sz="675" dirty="0">
                <a:solidFill>
                  <a:srgbClr val="002060"/>
                </a:solidFill>
                <a:latin typeface="Verdana" pitchFamily="34" charset="0"/>
                <a:ea typeface="Verdana" pitchFamily="34" charset="0"/>
                <a:cs typeface="Verdana" pitchFamily="34" charset="0"/>
              </a:rPr>
              <a:t>επένδυσης </a:t>
            </a:r>
            <a:r>
              <a:rPr lang="el-GR" sz="675">
                <a:solidFill>
                  <a:srgbClr val="002060"/>
                </a:solidFill>
                <a:latin typeface="Verdana" pitchFamily="34" charset="0"/>
                <a:ea typeface="Verdana" pitchFamily="34" charset="0"/>
                <a:cs typeface="Verdana" pitchFamily="34" charset="0"/>
              </a:rPr>
              <a:t>είναι </a:t>
            </a:r>
            <a:r>
              <a:rPr lang="el-GR" sz="675">
                <a:solidFill>
                  <a:srgbClr val="002060"/>
                </a:solidFill>
                <a:latin typeface="Verdana" pitchFamily="34" charset="0"/>
                <a:ea typeface="Verdana" pitchFamily="34" charset="0"/>
                <a:cs typeface="Verdana" pitchFamily="34" charset="0"/>
              </a:rPr>
              <a:t>13.172,09 </a:t>
            </a:r>
            <a:r>
              <a:rPr lang="el-GR" sz="675" dirty="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και </a:t>
            </a:r>
            <a:r>
              <a:rPr lang="el-GR" sz="675" dirty="0">
                <a:solidFill>
                  <a:srgbClr val="002060"/>
                </a:solidFill>
                <a:latin typeface="Verdana" pitchFamily="34" charset="0"/>
                <a:ea typeface="Verdana" pitchFamily="34" charset="0"/>
                <a:cs typeface="Verdana" pitchFamily="34" charset="0"/>
              </a:rPr>
              <a:t>συγχρηματοδοτείται από </a:t>
            </a:r>
            <a:r>
              <a:rPr lang="el-GR" sz="675" dirty="0" smtClean="0">
                <a:solidFill>
                  <a:srgbClr val="002060"/>
                </a:solidFill>
                <a:latin typeface="Verdana" pitchFamily="34" charset="0"/>
                <a:ea typeface="Verdana" pitchFamily="34" charset="0"/>
                <a:cs typeface="Verdana" pitchFamily="34" charset="0"/>
              </a:rPr>
              <a:t>το Ευρωπαϊκό </a:t>
            </a:r>
            <a:r>
              <a:rPr lang="el-GR" sz="675" dirty="0">
                <a:solidFill>
                  <a:srgbClr val="002060"/>
                </a:solidFill>
                <a:latin typeface="Verdana" pitchFamily="34" charset="0"/>
                <a:ea typeface="Verdana" pitchFamily="34" charset="0"/>
                <a:cs typeface="Verdana" pitchFamily="34" charset="0"/>
              </a:rPr>
              <a:t>Ταμείο Περιφερειακής Ανάπτυξης (ΕΤΠΑ) της Ευρωπαϊκής Ένωσης (ΕΕ</a:t>
            </a:r>
            <a:r>
              <a:rPr lang="el-GR" sz="675" dirty="0" smtClean="0">
                <a:solidFill>
                  <a:srgbClr val="002060"/>
                </a:solidFill>
                <a:latin typeface="Verdana" pitchFamily="34" charset="0"/>
                <a:ea typeface="Verdana" pitchFamily="34" charset="0"/>
                <a:cs typeface="Verdana" pitchFamily="34" charset="0"/>
              </a:rPr>
              <a:t>) και Εθνικούς Πόρους </a:t>
            </a:r>
            <a:r>
              <a:rPr lang="el-GR" sz="675" dirty="0">
                <a:solidFill>
                  <a:srgbClr val="002060"/>
                </a:solidFill>
                <a:latin typeface="Verdana" pitchFamily="34" charset="0"/>
                <a:ea typeface="Verdana" pitchFamily="34" charset="0"/>
                <a:cs typeface="Verdana" pitchFamily="34" charset="0"/>
              </a:rPr>
              <a:t>στο πλαίσιο του Επιχειρησιακού Προγράμματος </a:t>
            </a:r>
            <a:r>
              <a:rPr lang="el-GR" sz="675" dirty="0" smtClean="0">
                <a:solidFill>
                  <a:srgbClr val="002060"/>
                </a:solidFill>
                <a:latin typeface="Verdana" pitchFamily="34" charset="0"/>
                <a:ea typeface="Verdana" pitchFamily="34" charset="0"/>
                <a:cs typeface="Verdana" pitchFamily="34" charset="0"/>
              </a:rPr>
              <a:t>«Δυτική </a:t>
            </a:r>
            <a:r>
              <a:rPr lang="el-GR" sz="675" dirty="0">
                <a:solidFill>
                  <a:srgbClr val="002060"/>
                </a:solidFill>
                <a:latin typeface="Verdana" pitchFamily="34" charset="0"/>
                <a:ea typeface="Verdana" pitchFamily="34" charset="0"/>
                <a:cs typeface="Verdana" pitchFamily="34" charset="0"/>
              </a:rPr>
              <a:t>Μακεδονία» 2014-2020.</a:t>
            </a:r>
          </a:p>
        </p:txBody>
      </p:sp>
      <p:sp>
        <p:nvSpPr>
          <p:cNvPr id="8" name="5 - TextBox"/>
          <p:cNvSpPr txBox="1"/>
          <p:nvPr/>
        </p:nvSpPr>
        <p:spPr>
          <a:xfrm>
            <a:off x="1228725" y="3536350"/>
            <a:ext cx="4543425" cy="300082"/>
          </a:xfrm>
          <a:prstGeom prst="rect">
            <a:avLst/>
          </a:prstGeom>
          <a:noFill/>
        </p:spPr>
        <p:txBody>
          <a:bodyPr wrap="square" rtlCol="0">
            <a:spAutoFit/>
          </a:bodyPr>
          <a:lstStyle/>
          <a:p>
            <a:endParaRPr lang="el-GR" sz="675" dirty="0" smtClean="0">
              <a:solidFill>
                <a:srgbClr val="002060"/>
              </a:solidFill>
              <a:latin typeface="Verdana" pitchFamily="34" charset="0"/>
              <a:ea typeface="Verdana" pitchFamily="34" charset="0"/>
              <a:cs typeface="Verdana" pitchFamily="34" charset="0"/>
            </a:endParaRPr>
          </a:p>
          <a:p>
            <a:endParaRPr lang="el-GR" sz="675" dirty="0">
              <a:solidFill>
                <a:srgbClr val="002060"/>
              </a:solidFill>
              <a:latin typeface="Verdana" pitchFamily="34" charset="0"/>
              <a:ea typeface="Verdana" pitchFamily="34" charset="0"/>
              <a:cs typeface="Verdana" pitchFamily="34" charset="0"/>
            </a:endParaRPr>
          </a:p>
        </p:txBody>
      </p:sp>
      <p:pic>
        <p:nvPicPr>
          <p:cNvPr id="16" name="Εικόνα 15"/>
          <p:cNvPicPr/>
          <p:nvPr/>
        </p:nvPicPr>
        <p:blipFill>
          <a:blip r:embed="rId3" cstate="print">
            <a:extLst>
              <a:ext uri="{28A0092B-C50C-407E-A947-70E740481C1C}">
                <a14:useLocalDpi xmlns:a14="http://schemas.microsoft.com/office/drawing/2010/main" val="0"/>
              </a:ext>
            </a:extLst>
          </a:blip>
          <a:stretch>
            <a:fillRect/>
          </a:stretch>
        </p:blipFill>
        <p:spPr>
          <a:xfrm>
            <a:off x="1262823" y="1355788"/>
            <a:ext cx="634194" cy="656393"/>
          </a:xfrm>
          <a:prstGeom prst="rect">
            <a:avLst/>
          </a:prstGeom>
        </p:spPr>
      </p:pic>
      <p:sp>
        <p:nvSpPr>
          <p:cNvPr id="2" name="Ορθογώνιο 1"/>
          <p:cNvSpPr/>
          <p:nvPr/>
        </p:nvSpPr>
        <p:spPr>
          <a:xfrm>
            <a:off x="1897017" y="1406985"/>
            <a:ext cx="3694158" cy="553998"/>
          </a:xfrm>
          <a:prstGeom prst="rect">
            <a:avLst/>
          </a:prstGeom>
        </p:spPr>
        <p:txBody>
          <a:bodyPr wrap="square">
            <a:spAutoFit/>
          </a:bodyPr>
          <a:lstStyle/>
          <a:p>
            <a:pPr algn="just"/>
            <a:r>
              <a:rPr lang="el-GR" sz="1000" b="1" spc="20" dirty="0">
                <a:solidFill>
                  <a:srgbClr val="2F5496"/>
                </a:solidFill>
                <a:latin typeface="Arial" panose="020B0604020202020204" pitchFamily="34" charset="0"/>
                <a:ea typeface="Times New Roman" panose="02020603050405020304" pitchFamily="18" charset="0"/>
              </a:rPr>
              <a:t>Ενίσχυση Μικρών και Πολύ Μικρών Επιχειρήσεων που επλήγησαν από την πανδημία Covid-19 στην Δυτική Μακεδονία</a:t>
            </a:r>
            <a:endParaRPr lang="el-GR" sz="1000" dirty="0"/>
          </a:p>
        </p:txBody>
      </p:sp>
      <p:pic>
        <p:nvPicPr>
          <p:cNvPr id="12" name="Εικόνα 11" descr="C:\Users\MARIA\Desktop\KEPA KAMPANIES\KAMPANIA DM TELIKH\ΛΟΓΟΤΥΠΑ ΦΟΡΕΩΝ\TRIPLETA.jpg"/>
          <p:cNvPicPr/>
          <p:nvPr/>
        </p:nvPicPr>
        <p:blipFill>
          <a:blip r:embed="rId4"/>
          <a:srcRect/>
          <a:stretch>
            <a:fillRect/>
          </a:stretch>
        </p:blipFill>
        <p:spPr bwMode="auto">
          <a:xfrm>
            <a:off x="1848667" y="455890"/>
            <a:ext cx="3303540" cy="572776"/>
          </a:xfrm>
          <a:prstGeom prst="rect">
            <a:avLst/>
          </a:prstGeom>
          <a:noFill/>
          <a:ln w="9525">
            <a:noFill/>
            <a:miter lim="800000"/>
            <a:headEnd/>
            <a:tailEnd/>
          </a:ln>
        </p:spPr>
      </p:pic>
      <p:pic>
        <p:nvPicPr>
          <p:cNvPr id="9" name="8 - Εικόνα" descr="Tripleta_ETPA.jpg"/>
          <p:cNvPicPr>
            <a:picLocks noChangeAspect="1"/>
          </p:cNvPicPr>
          <p:nvPr/>
        </p:nvPicPr>
        <p:blipFill>
          <a:blip r:embed="rId5"/>
          <a:stretch>
            <a:fillRect/>
          </a:stretch>
        </p:blipFill>
        <p:spPr>
          <a:xfrm>
            <a:off x="1383030" y="3836432"/>
            <a:ext cx="4389120" cy="968188"/>
          </a:xfrm>
          <a:prstGeom prst="rect">
            <a:avLst/>
          </a:prstGeom>
        </p:spPr>
      </p:pic>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TotalTime>
  <Words>133</Words>
  <Application>Microsoft Office PowerPoint</Application>
  <PresentationFormat>Προβολή στην οθόνη (4:3)</PresentationFormat>
  <Paragraphs>7</Paragraphs>
  <Slides>1</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Calibri</vt:lpstr>
      <vt:lpstr>Calibri Light</vt:lpstr>
      <vt:lpstr>Times New Roman</vt:lpstr>
      <vt:lpstr>Verdana</vt:lpstr>
      <vt:lpstr>Θέμα του Office</vt:lpstr>
      <vt:lpstr>Παρουσίαση του PowerPoint</vt:lpstr>
    </vt:vector>
  </TitlesOfParts>
  <Company>KEPA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Pantelis</cp:lastModifiedBy>
  <cp:revision>28</cp:revision>
  <dcterms:created xsi:type="dcterms:W3CDTF">2019-10-24T12:02:18Z</dcterms:created>
  <dcterms:modified xsi:type="dcterms:W3CDTF">2021-04-17T14:53:35Z</dcterms:modified>
</cp:coreProperties>
</file>